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8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</p:sldMasterIdLst>
  <p:notesMasterIdLst>
    <p:notesMasterId r:id="rId23"/>
  </p:notesMasterIdLst>
  <p:sldIdLst>
    <p:sldId id="256" r:id="rId2"/>
    <p:sldId id="276" r:id="rId3"/>
    <p:sldId id="277" r:id="rId4"/>
    <p:sldId id="274" r:id="rId5"/>
    <p:sldId id="261" r:id="rId6"/>
    <p:sldId id="266" r:id="rId7"/>
    <p:sldId id="278" r:id="rId8"/>
    <p:sldId id="262" r:id="rId9"/>
    <p:sldId id="273" r:id="rId10"/>
    <p:sldId id="269" r:id="rId11"/>
    <p:sldId id="270" r:id="rId12"/>
    <p:sldId id="271" r:id="rId13"/>
    <p:sldId id="272" r:id="rId14"/>
    <p:sldId id="263" r:id="rId15"/>
    <p:sldId id="265" r:id="rId16"/>
    <p:sldId id="268" r:id="rId17"/>
    <p:sldId id="257" r:id="rId18"/>
    <p:sldId id="280" r:id="rId19"/>
    <p:sldId id="267" r:id="rId20"/>
    <p:sldId id="279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68435"/>
  </p:normalViewPr>
  <p:slideViewPr>
    <p:cSldViewPr snapToGrid="0" snapToObjects="1">
      <p:cViewPr>
        <p:scale>
          <a:sx n="60" d="100"/>
          <a:sy n="60" d="100"/>
        </p:scale>
        <p:origin x="608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38BC7-3AAC-E849-8DCE-A55D995A9A67}" type="datetimeFigureOut">
              <a:rPr lang="nl-NL" smtClean="0"/>
              <a:t>15-12-22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1109A-945E-2142-AEA7-D40F7094EC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3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21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094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00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02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127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92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541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Hybride onderwijs is een vorm van digitale didactiek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372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690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 is heel veel over te vinden mede door de corona periode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3339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Centrum voor Taal en Onderwijs (Faculteit Letteren, KU Leuven) een praktijkgids voor centra die met deze doelgroep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 willen werken. De onderzoekers doorploegden de literatuur en betrokken in hun designproces cursisten, lesgevers én centrumverantwoordelijken. Het resultaat is een praktijkgerichte website met als kernboodschap: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 onderwijs voor deze doelgroep is geen </a:t>
            </a:r>
            <a:r>
              <a:rPr lang="nl-NL" b="0" i="1" dirty="0" err="1">
                <a:solidFill>
                  <a:srgbClr val="373737"/>
                </a:solidFill>
                <a:effectLst/>
                <a:latin typeface="inherit"/>
              </a:rPr>
              <a:t>one</a:t>
            </a:r>
            <a:r>
              <a:rPr lang="nl-NL" b="0" i="1" dirty="0">
                <a:solidFill>
                  <a:srgbClr val="373737"/>
                </a:solidFill>
                <a:effectLst/>
                <a:latin typeface="inherit"/>
              </a:rPr>
              <a:t> </a:t>
            </a:r>
            <a:r>
              <a:rPr lang="nl-NL" b="0" i="1" dirty="0" err="1">
                <a:solidFill>
                  <a:srgbClr val="373737"/>
                </a:solidFill>
                <a:effectLst/>
                <a:latin typeface="inherit"/>
              </a:rPr>
              <a:t>size</a:t>
            </a:r>
            <a:r>
              <a:rPr lang="nl-NL" b="0" i="1" dirty="0">
                <a:solidFill>
                  <a:srgbClr val="373737"/>
                </a:solidFill>
                <a:effectLst/>
                <a:latin typeface="inherit"/>
              </a:rPr>
              <a:t> fits </a:t>
            </a:r>
            <a:r>
              <a:rPr lang="nl-NL" b="0" i="1" dirty="0" err="1">
                <a:solidFill>
                  <a:srgbClr val="373737"/>
                </a:solidFill>
                <a:effectLst/>
                <a:latin typeface="inherit"/>
              </a:rPr>
              <a:t>all</a:t>
            </a:r>
            <a:r>
              <a:rPr lang="nl-NL" b="0" i="1" dirty="0">
                <a:solidFill>
                  <a:srgbClr val="373737"/>
                </a:solidFill>
                <a:effectLst/>
                <a:latin typeface="inherit"/>
              </a:rPr>
              <a:t> 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verhaal, maar houdt bij voorkeur rekening met de kenmerken van de cursisten, de doelstellingen van de cursus en de lokale context, én met een aantal richtinggevende principes voor krachtig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Helvetica Neue" panose="02000503000000020004" pitchFamily="2" charset="0"/>
              </a:rPr>
              <a:t> onderwijs die zich situeren op 3 dimensies: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432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nl-NL" b="0" i="0" dirty="0">
              <a:solidFill>
                <a:srgbClr val="373737"/>
              </a:solidFill>
              <a:effectLst/>
              <a:latin typeface="Helvetica Neue" panose="02000503000000020004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Een krachtig centrumbeleid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Een doordacht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inherit"/>
              </a:rPr>
              <a:t>blended</a:t>
            </a: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 ontwerp van de cursus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373737"/>
                </a:solidFill>
                <a:effectLst/>
                <a:latin typeface="inherit"/>
              </a:rPr>
              <a:t>Effectief </a:t>
            </a:r>
            <a:r>
              <a:rPr lang="nl-NL" b="0" i="0" dirty="0" err="1">
                <a:solidFill>
                  <a:srgbClr val="373737"/>
                </a:solidFill>
                <a:effectLst/>
                <a:latin typeface="inherit"/>
              </a:rPr>
              <a:t>leerkrachthandelen</a:t>
            </a:r>
            <a:endParaRPr lang="nl-NL" b="0" i="0" dirty="0">
              <a:solidFill>
                <a:srgbClr val="373737"/>
              </a:solidFill>
              <a:effectLst/>
              <a:latin typeface="inherit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1109A-945E-2142-AEA7-D40F7094EC9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31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092750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3197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35366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66939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328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661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558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999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6544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27952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448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579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6638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403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8557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907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6345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840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12/15/22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2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6596-christmas-balls-photos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1-number-png/download/2755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2-number-png/download/2752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udytube.nl/blog/van-klassikaal-naar-blended-tips-voor-een-effectieve-blended-leerstrategie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es.wikipedia.org/wiki/Archivo:WhatsApp_logo-color-vertical.svg" TargetMode="External"/><Relationship Id="rId3" Type="http://schemas.openxmlformats.org/officeDocument/2006/relationships/hyperlink" Target="https://dane.ac-lyon.fr/spip/IMG/scenari/smartphone/co/KAhoot.html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ssherbin.wordpress.com/toolbox/" TargetMode="External"/><Relationship Id="rId11" Type="http://schemas.openxmlformats.org/officeDocument/2006/relationships/hyperlink" Target="https://www.taalabc.nl/whatsapp-gebruiken-voor/" TargetMode="External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hyperlink" Target="https://quizlet.com/latest" TargetMode="Externa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nl-nl/community/nt2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hyperlink" Target="https://blendup.be/" TargetMode="Externa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podcastluisteren.nl/ep/Docent-NT2-3-Hoe-krijg-je-anderstaligen-aan-het-praten" TargetMode="External"/><Relationship Id="rId7" Type="http://schemas.openxmlformats.org/officeDocument/2006/relationships/hyperlink" Target="https://m.facebook.com/story.php?story_fbid=3176731149107651&amp;id=479210098834298&amp;eav=AfbFvwWvMrtKkbyLUtRvmx5HegV4iQOHyVWzJ82JBmphbC1HBJvb-ba_AR11nLRD1b4&amp;paipv=0&amp;_rd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www.youtube.com/watch?v=x6yQtDvO878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s://blendup.be/alle-verhalen/liesbeth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e-thuis.nl/film/14556/blende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eepngimg.com/png/26596-christmas-balls-photo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3">
            <a:extLst>
              <a:ext uri="{FF2B5EF4-FFF2-40B4-BE49-F238E27FC236}">
                <a16:creationId xmlns:a16="http://schemas.microsoft.com/office/drawing/2014/main" id="{F793411C-A1D8-450D-9561-24C75D6D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5">
            <a:extLst>
              <a:ext uri="{FF2B5EF4-FFF2-40B4-BE49-F238E27FC236}">
                <a16:creationId xmlns:a16="http://schemas.microsoft.com/office/drawing/2014/main" id="{CD4E68FE-D0E7-4AC4-9D37-BC9A10E7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9F958711-6F0F-4DAF-B6D7-38676273C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A46056-DB82-1947-BD7F-623C9349B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663" y="1304458"/>
            <a:ext cx="3326650" cy="2901781"/>
          </a:xfrm>
        </p:spPr>
        <p:txBody>
          <a:bodyPr>
            <a:normAutofit/>
          </a:bodyPr>
          <a:lstStyle/>
          <a:p>
            <a:r>
              <a:rPr lang="nl-NL" sz="6100" dirty="0" err="1"/>
              <a:t>Blended</a:t>
            </a:r>
            <a:r>
              <a:rPr lang="nl-NL" sz="6100" dirty="0"/>
              <a:t> </a:t>
            </a:r>
            <a:r>
              <a:rPr lang="nl-NL" sz="6100" dirty="0" err="1"/>
              <a:t>learning</a:t>
            </a:r>
            <a:endParaRPr lang="nl-NL" sz="61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497C2EE-81C2-1B46-A1B2-784785DA2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63" y="4206239"/>
            <a:ext cx="3326649" cy="1066971"/>
          </a:xfrm>
        </p:spPr>
        <p:txBody>
          <a:bodyPr>
            <a:normAutofit/>
          </a:bodyPr>
          <a:lstStyle/>
          <a:p>
            <a:r>
              <a:rPr lang="nl-NL" dirty="0"/>
              <a:t>Wat is het en wat kunnen we er mee?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43839F-D746-4BD2-AF83-A2D59C171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2DB94-BA9F-403F-85B2-FD0A22CAD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62147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0A5978-229F-41F1-B213-A2B43E44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2704E9E-A9E5-945A-F250-809263223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66" r="16957" b="-1"/>
          <a:stretch/>
        </p:blipFill>
        <p:spPr>
          <a:xfrm>
            <a:off x="5321367" y="684680"/>
            <a:ext cx="6174771" cy="5482657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824C0A12-AE97-0448-933A-C02FAE9179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141" y="3649227"/>
            <a:ext cx="5869222" cy="211292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84311BE-F370-6646-9505-CB06340E0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57788" y="281357"/>
            <a:ext cx="9117150" cy="65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0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AF091188-B267-1B47-A322-52D3FA6222E7}"/>
              </a:ext>
            </a:extLst>
          </p:cNvPr>
          <p:cNvSpPr txBox="1"/>
          <p:nvPr/>
        </p:nvSpPr>
        <p:spPr>
          <a:xfrm>
            <a:off x="1413163" y="1166842"/>
            <a:ext cx="9829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600" b="1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3600" b="1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3600" b="1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3600" b="1" i="0" dirty="0">
                <a:solidFill>
                  <a:srgbClr val="0B0B2B"/>
                </a:solidFill>
                <a:effectLst/>
                <a:latin typeface="Euclid Circular B"/>
              </a:rPr>
              <a:t>: </a:t>
            </a:r>
          </a:p>
          <a:p>
            <a:pPr algn="l"/>
            <a:r>
              <a:rPr lang="nl-NL" sz="3600" b="1" i="0" dirty="0">
                <a:solidFill>
                  <a:srgbClr val="0B0B2B"/>
                </a:solidFill>
                <a:effectLst/>
                <a:latin typeface="Euclid Circular B"/>
              </a:rPr>
              <a:t>een mix van ontwikkelmethoden</a:t>
            </a:r>
          </a:p>
          <a:p>
            <a:pPr algn="just"/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Zoals de benaming al een beetje weggeeft, is 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3600" b="0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 een leermethode die verschillende leervormen combineert. De meest gebruikelijke vorm van 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3600" b="0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3600" b="0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 is de combinatie van traditionele klassikale ontwikkeling en online leren.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169C73-33ED-5B41-857D-3D37A5C5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8770" y="0"/>
            <a:ext cx="1360534" cy="18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9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303B6E38-89DC-D34D-A675-F227995F99FC}"/>
              </a:ext>
            </a:extLst>
          </p:cNvPr>
          <p:cNvSpPr txBox="1"/>
          <p:nvPr/>
        </p:nvSpPr>
        <p:spPr>
          <a:xfrm>
            <a:off x="1641765" y="1382286"/>
            <a:ext cx="1007918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Maar er zijn ook andere combinaties mogelijk, zoals de verdeling tussen synchroon en asynchroon leren. Bij synchroon leren ontwikkelen </a:t>
            </a:r>
            <a:r>
              <a:rPr lang="nl-NL" sz="3200" dirty="0">
                <a:solidFill>
                  <a:srgbClr val="0B0B2B"/>
                </a:solidFill>
                <a:latin typeface="Euclid Circular B"/>
              </a:rPr>
              <a:t>cursisten</a:t>
            </a:r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 zich tegelijkertijd, maar op verschillende locaties. Zo volgen ze bijvoorbeeld dezelfde training, maar waar de één dit thuis doet, zit de ander op </a:t>
            </a:r>
            <a:r>
              <a:rPr lang="nl-NL" sz="3200" dirty="0">
                <a:solidFill>
                  <a:srgbClr val="0B0B2B"/>
                </a:solidFill>
                <a:latin typeface="Euclid Circular B"/>
              </a:rPr>
              <a:t>school</a:t>
            </a:r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 achter de computer. Bij het asynchroon leren ontwikkelen </a:t>
            </a:r>
            <a:r>
              <a:rPr lang="nl-NL" sz="3200" dirty="0">
                <a:solidFill>
                  <a:srgbClr val="0B0B2B"/>
                </a:solidFill>
                <a:latin typeface="Euclid Circular B"/>
              </a:rPr>
              <a:t>cursisten</a:t>
            </a:r>
            <a:r>
              <a:rPr lang="nl-NL" sz="3200" b="0" i="0" dirty="0">
                <a:solidFill>
                  <a:srgbClr val="0B0B2B"/>
                </a:solidFill>
                <a:effectLst/>
                <a:latin typeface="Euclid Circular B"/>
              </a:rPr>
              <a:t> zich in hun eigen tijd en tempo, en met lesstof die kan verschillen van die van hun collega’s</a:t>
            </a:r>
            <a:r>
              <a:rPr lang="nl-NL" sz="3600" b="0" i="0" dirty="0">
                <a:solidFill>
                  <a:srgbClr val="0B0B2B"/>
                </a:solidFill>
                <a:effectLst/>
                <a:latin typeface="Euclid Circular B"/>
              </a:rPr>
              <a:t>.</a:t>
            </a:r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66C418-172C-B54F-9AF5-E975A9B1A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80109" y="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7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DB63EC9-6C22-3842-B9BB-3877131B41B9}"/>
              </a:ext>
            </a:extLst>
          </p:cNvPr>
          <p:cNvSpPr txBox="1"/>
          <p:nvPr/>
        </p:nvSpPr>
        <p:spPr>
          <a:xfrm>
            <a:off x="1766455" y="2306781"/>
            <a:ext cx="99752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Tot slot geldt de combinatie van verschillende didactische strategieën - dus hoe kennis en vaardigheden worden overgedragen – </a:t>
            </a:r>
          </a:p>
          <a:p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ook als </a:t>
            </a:r>
            <a:r>
              <a:rPr lang="nl-NL" sz="4000" b="0" i="0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4000" b="0" i="0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4000" b="0" i="0" dirty="0">
                <a:solidFill>
                  <a:srgbClr val="0B0B2B"/>
                </a:solidFill>
                <a:effectLst/>
                <a:latin typeface="Euclid Circular B"/>
              </a:rPr>
              <a:t>. </a:t>
            </a:r>
            <a:endParaRPr lang="nl-NL" sz="4000" dirty="0"/>
          </a:p>
        </p:txBody>
      </p:sp>
      <p:pic>
        <p:nvPicPr>
          <p:cNvPr id="6" name="Afbeelding 5" descr="Vintage film, countdown 3">
            <a:extLst>
              <a:ext uri="{FF2B5EF4-FFF2-40B4-BE49-F238E27FC236}">
                <a16:creationId xmlns:a16="http://schemas.microsoft.com/office/drawing/2014/main" id="{FD84185F-90FF-E24C-BC3F-E830D2DFF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70" y="436418"/>
            <a:ext cx="2078831" cy="1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3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8952AA8-302C-0C40-8E65-F3097BD23CA6}"/>
              </a:ext>
            </a:extLst>
          </p:cNvPr>
          <p:cNvSpPr txBox="1"/>
          <p:nvPr/>
        </p:nvSpPr>
        <p:spPr>
          <a:xfrm>
            <a:off x="1288473" y="1122219"/>
            <a:ext cx="910763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0" i="0" dirty="0">
                <a:solidFill>
                  <a:srgbClr val="0B0B2B"/>
                </a:solidFill>
                <a:effectLst/>
                <a:latin typeface="Euclid Circular B"/>
              </a:rPr>
              <a:t>Bij </a:t>
            </a:r>
            <a:r>
              <a:rPr lang="nl-NL" sz="4400" b="0" i="1" dirty="0" err="1">
                <a:solidFill>
                  <a:srgbClr val="0B0B2B"/>
                </a:solidFill>
                <a:effectLst/>
                <a:latin typeface="Euclid Circular B"/>
              </a:rPr>
              <a:t>blended</a:t>
            </a:r>
            <a:r>
              <a:rPr lang="nl-NL" sz="4400" b="0" i="1" dirty="0">
                <a:solidFill>
                  <a:srgbClr val="0B0B2B"/>
                </a:solidFill>
                <a:effectLst/>
                <a:latin typeface="Euclid Circular B"/>
              </a:rPr>
              <a:t> </a:t>
            </a:r>
            <a:r>
              <a:rPr lang="nl-NL" sz="4400" b="0" i="1" dirty="0" err="1">
                <a:solidFill>
                  <a:srgbClr val="0B0B2B"/>
                </a:solidFill>
                <a:effectLst/>
                <a:latin typeface="Euclid Circular B"/>
              </a:rPr>
              <a:t>learning</a:t>
            </a:r>
            <a:r>
              <a:rPr lang="nl-NL" sz="4400" b="0" i="0" dirty="0">
                <a:solidFill>
                  <a:srgbClr val="0B0B2B"/>
                </a:solidFill>
                <a:effectLst/>
                <a:latin typeface="Euclid Circular B"/>
              </a:rPr>
              <a:t> sluiten verschillende </a:t>
            </a:r>
            <a:r>
              <a:rPr lang="nl-NL" sz="4400" b="1" i="0" u="none" strike="noStrike" dirty="0">
                <a:effectLst/>
                <a:latin typeface="Euclid Circular B"/>
                <a:hlinkClick r:id="rId2"/>
              </a:rPr>
              <a:t>online en klassikale elementen</a:t>
            </a:r>
            <a:r>
              <a:rPr lang="nl-NL" sz="4400" b="0" i="0" dirty="0">
                <a:solidFill>
                  <a:srgbClr val="0B0B2B"/>
                </a:solidFill>
                <a:effectLst/>
                <a:latin typeface="Euclid Circular B"/>
              </a:rPr>
              <a:t> naadloos op elkaar aan. Juist doordat ze elkaar aanvullen, vormen ze samen een geheel.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4135908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D2EA8-543C-CD47-BFC5-BA4C7901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Deze ken je vast wel…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961AEAD-1F8F-A244-8FCC-8304F430C91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9596682">
            <a:off x="205447" y="1031536"/>
            <a:ext cx="2453914" cy="1410149"/>
          </a:xfrm>
        </p:spPr>
      </p:pic>
      <p:pic>
        <p:nvPicPr>
          <p:cNvPr id="17" name="Afbeelding 16">
            <a:hlinkClick r:id="rId4"/>
            <a:extLst>
              <a:ext uri="{FF2B5EF4-FFF2-40B4-BE49-F238E27FC236}">
                <a16:creationId xmlns:a16="http://schemas.microsoft.com/office/drawing/2014/main" id="{7657C112-78A5-2949-8760-F423BE30A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367537">
            <a:off x="8517465" y="851131"/>
            <a:ext cx="1989667" cy="39793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675746E0-90A1-FE4A-B15D-D995D212D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43040">
            <a:off x="8607220" y="4446404"/>
            <a:ext cx="2997200" cy="1147662"/>
          </a:xfrm>
          <a:prstGeom prst="rect">
            <a:avLst/>
          </a:prstGeom>
        </p:spPr>
      </p:pic>
      <p:pic>
        <p:nvPicPr>
          <p:cNvPr id="25" name="Afbeelding 24" descr="Afbeelding met tekst, elektronica&#10;&#10;Automatisch gegenereerde beschrijving">
            <a:extLst>
              <a:ext uri="{FF2B5EF4-FFF2-40B4-BE49-F238E27FC236}">
                <a16:creationId xmlns:a16="http://schemas.microsoft.com/office/drawing/2014/main" id="{4DFCEE12-6C55-324F-8EFC-FD713771F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7954" y="1736610"/>
            <a:ext cx="3687033" cy="3520192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36A1C3B-8A66-3A44-BC2D-D71F994500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750783">
            <a:off x="526279" y="3596396"/>
            <a:ext cx="3175504" cy="1835654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C2E78AC4-8A87-A64E-9F41-39A5BAE8D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421919">
            <a:off x="8913590" y="1804482"/>
            <a:ext cx="2578100" cy="1924050"/>
          </a:xfrm>
          <a:prstGeom prst="rect">
            <a:avLst/>
          </a:prstGeom>
        </p:spPr>
      </p:pic>
      <p:pic>
        <p:nvPicPr>
          <p:cNvPr id="36" name="Afbeelding 35">
            <a:hlinkClick r:id="rId11"/>
            <a:extLst>
              <a:ext uri="{FF2B5EF4-FFF2-40B4-BE49-F238E27FC236}">
                <a16:creationId xmlns:a16="http://schemas.microsoft.com/office/drawing/2014/main" id="{C2750860-4C06-C74B-A137-6283FA94D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20788659">
            <a:off x="8034600" y="3244027"/>
            <a:ext cx="966934" cy="9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2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Afbeelding 1" descr="Afbeelding met tekst, schermafbeelding, computer, computer&#10;&#10;Automatisch gegenereerde beschrijving">
            <a:extLst>
              <a:ext uri="{FF2B5EF4-FFF2-40B4-BE49-F238E27FC236}">
                <a16:creationId xmlns:a16="http://schemas.microsoft.com/office/drawing/2014/main" id="{CCD57FCB-DF80-0C4E-AF38-19E2A303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1071207" y="1364485"/>
            <a:ext cx="8179222" cy="476439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2228B56-39AE-CF4F-A354-0414F16D6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6540">
            <a:off x="1384300" y="2574059"/>
            <a:ext cx="3479800" cy="1003300"/>
          </a:xfrm>
          <a:prstGeom prst="rect">
            <a:avLst/>
          </a:prstGeom>
        </p:spPr>
      </p:pic>
      <p:pic>
        <p:nvPicPr>
          <p:cNvPr id="4" name="Afbeelding 3">
            <a:hlinkClick r:id="rId6"/>
            <a:extLst>
              <a:ext uri="{FF2B5EF4-FFF2-40B4-BE49-F238E27FC236}">
                <a16:creationId xmlns:a16="http://schemas.microsoft.com/office/drawing/2014/main" id="{867BF243-6265-E342-B5A2-4023A3576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68409">
            <a:off x="6706680" y="3036280"/>
            <a:ext cx="43942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33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180E29E5-634A-434B-98C3-0B6E5C0AA12F}"/>
              </a:ext>
            </a:extLst>
          </p:cNvPr>
          <p:cNvSpPr txBox="1"/>
          <p:nvPr/>
        </p:nvSpPr>
        <p:spPr>
          <a:xfrm>
            <a:off x="1662544" y="935183"/>
            <a:ext cx="88322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nl-NL" sz="4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Blend Up: een praktijkgids voor </a:t>
            </a:r>
            <a:r>
              <a:rPr lang="nl-NL" sz="4800" b="1" i="0" u="none" strike="noStrike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blended</a:t>
            </a:r>
            <a:r>
              <a:rPr lang="nl-NL" sz="4800" b="1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onderwijs aan laaggeletterde cursisten en NT2-cursisten</a:t>
            </a:r>
          </a:p>
        </p:txBody>
      </p:sp>
    </p:spTree>
    <p:extLst>
      <p:ext uri="{BB962C8B-B14F-4D97-AF65-F5344CB8AC3E}">
        <p14:creationId xmlns:p14="http://schemas.microsoft.com/office/powerpoint/2010/main" val="131099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034" name="Rectangle 1033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9AE0D413-3E66-4B0D-8FF6-E844E6B0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6833AB9-605B-4FCD-AEA3-0556375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C007F7CE-28A8-4347-B34C-0C061B48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3051657" y="1003258"/>
            <a:ext cx="608868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3F8297C-FF50-2742-BA86-03AA28A62952}"/>
              </a:ext>
            </a:extLst>
          </p:cNvPr>
          <p:cNvSpPr txBox="1"/>
          <p:nvPr/>
        </p:nvSpPr>
        <p:spPr>
          <a:xfrm>
            <a:off x="1134533" y="15917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9BEB30D-CDF8-6A4C-8850-BF91BAEE8BA7}"/>
              </a:ext>
            </a:extLst>
          </p:cNvPr>
          <p:cNvSpPr txBox="1"/>
          <p:nvPr/>
        </p:nvSpPr>
        <p:spPr>
          <a:xfrm>
            <a:off x="1134532" y="2496488"/>
            <a:ext cx="1002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Computers en </a:t>
            </a:r>
            <a:r>
              <a:rPr lang="nl-NL" sz="2400" dirty="0" err="1"/>
              <a:t>flaps</a:t>
            </a:r>
            <a:r>
              <a:rPr lang="nl-NL" sz="2400" dirty="0"/>
              <a:t> op tafel en in </a:t>
            </a:r>
            <a:r>
              <a:rPr lang="nl-NL" sz="2400" dirty="0" err="1"/>
              <a:t>DUP’s</a:t>
            </a:r>
            <a:r>
              <a:rPr lang="nl-NL" sz="2400" dirty="0"/>
              <a:t> aan de slag… presenteren om 15.30 uur</a:t>
            </a:r>
          </a:p>
        </p:txBody>
      </p:sp>
    </p:spTree>
    <p:extLst>
      <p:ext uri="{BB962C8B-B14F-4D97-AF65-F5344CB8AC3E}">
        <p14:creationId xmlns:p14="http://schemas.microsoft.com/office/powerpoint/2010/main" val="347028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5617251-6329-7545-9FCE-26B98F50D637}"/>
              </a:ext>
            </a:extLst>
          </p:cNvPr>
          <p:cNvSpPr txBox="1"/>
          <p:nvPr/>
        </p:nvSpPr>
        <p:spPr>
          <a:xfrm>
            <a:off x="637954" y="574158"/>
            <a:ext cx="1023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badi" panose="020B0604020104020204" pitchFamily="34" charset="0"/>
              </a:rPr>
              <a:t>Dit maakten jullie van de opdracht: bestudeer, samen met een collega op de computer een onderdeel </a:t>
            </a:r>
          </a:p>
          <a:p>
            <a:r>
              <a:rPr lang="nl-NL" dirty="0">
                <a:latin typeface="Abadi" panose="020B0604020104020204" pitchFamily="34" charset="0"/>
              </a:rPr>
              <a:t>uit de praktijkgids die je aanspreekt en schrijf je bevindingen op op een sheet.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2B48E0-DE56-3C46-9777-47F6B0343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43" y="1865925"/>
            <a:ext cx="2746031" cy="312614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AECB46E-E8BE-B14E-B271-1CA3C00F3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74" y="1865925"/>
            <a:ext cx="2567679" cy="31261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320ACA-BFA3-0D46-BEEF-8BF4D8C27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7546" y="1311717"/>
            <a:ext cx="2644915" cy="39872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480D821-7EDC-AE41-869C-C31BF06AA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354" y="1801663"/>
            <a:ext cx="3142699" cy="32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39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T2podcast: voor de NT2-docent | Soundwise">
            <a:hlinkClick r:id="rId3"/>
            <a:extLst>
              <a:ext uri="{FF2B5EF4-FFF2-40B4-BE49-F238E27FC236}">
                <a16:creationId xmlns:a16="http://schemas.microsoft.com/office/drawing/2014/main" id="{C0E9CED4-ECA2-8C40-A5DA-8CFD94D6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15" y="4300632"/>
            <a:ext cx="2061507" cy="206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nnisclip maken korte versie by Joyce Dekens">
            <a:hlinkClick r:id="rId5"/>
            <a:extLst>
              <a:ext uri="{FF2B5EF4-FFF2-40B4-BE49-F238E27FC236}">
                <a16:creationId xmlns:a16="http://schemas.microsoft.com/office/drawing/2014/main" id="{17DC2B34-4DCD-CF4E-A585-9F70BD5E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702" y="495861"/>
            <a:ext cx="5345545" cy="300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al &amp; Teach podcast | Podcast on Spotify">
            <a:hlinkClick r:id="rId7"/>
            <a:extLst>
              <a:ext uri="{FF2B5EF4-FFF2-40B4-BE49-F238E27FC236}">
                <a16:creationId xmlns:a16="http://schemas.microsoft.com/office/drawing/2014/main" id="{F69DA4A8-8097-0A40-85CB-A824AE27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495861"/>
            <a:ext cx="2913718" cy="26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hlinkClick r:id="rId9"/>
            <a:extLst>
              <a:ext uri="{FF2B5EF4-FFF2-40B4-BE49-F238E27FC236}">
                <a16:creationId xmlns:a16="http://schemas.microsoft.com/office/drawing/2014/main" id="{87CE83CF-2BBA-D54A-9F08-E268A89D1B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78" y="3429000"/>
            <a:ext cx="1851985" cy="271654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A30F4D3-BC09-C249-845B-B8768A97B83B}"/>
              </a:ext>
            </a:extLst>
          </p:cNvPr>
          <p:cNvSpPr txBox="1"/>
          <p:nvPr/>
        </p:nvSpPr>
        <p:spPr>
          <a:xfrm>
            <a:off x="3338622" y="3516987"/>
            <a:ext cx="3736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0" i="0" dirty="0">
                <a:solidFill>
                  <a:srgbClr val="000000"/>
                </a:solidFill>
                <a:effectLst/>
                <a:latin typeface="Montserrat" pitchFamily="2" charset="77"/>
              </a:rPr>
              <a:t>Zet online leeractiviteiten in om talige en digitale vaardigheden geïntegreerd te ontwikkelen. Zo versterk je cursisten ook in het dagelijkse leven en breid je hun leer- en leefwereld uit.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772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82512-31E3-5741-A805-DD83A6A42108}"/>
              </a:ext>
            </a:extLst>
          </p:cNvPr>
          <p:cNvSpPr txBox="1"/>
          <p:nvPr/>
        </p:nvSpPr>
        <p:spPr>
          <a:xfrm>
            <a:off x="1701210" y="616688"/>
            <a:ext cx="81870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>
                <a:latin typeface="Abadi" panose="020B0604020104020204" pitchFamily="34" charset="0"/>
              </a:rPr>
              <a:t>Wat heeft de voorzitter  </a:t>
            </a:r>
          </a:p>
          <a:p>
            <a:pPr algn="ctr"/>
            <a:r>
              <a:rPr lang="nl-NL" sz="6000" dirty="0">
                <a:latin typeface="Abadi" panose="020B0604020104020204" pitchFamily="34" charset="0"/>
              </a:rPr>
              <a:t>van de examencommissie </a:t>
            </a:r>
          </a:p>
          <a:p>
            <a:pPr algn="ctr"/>
            <a:r>
              <a:rPr lang="nl-NL" sz="6000" dirty="0">
                <a:latin typeface="Abadi" panose="020B0604020104020204" pitchFamily="34" charset="0"/>
              </a:rPr>
              <a:t>te maken met </a:t>
            </a:r>
          </a:p>
          <a:p>
            <a:pPr algn="ctr"/>
            <a:r>
              <a:rPr lang="nl-NL" sz="6000" dirty="0" err="1">
                <a:latin typeface="Abadi" panose="020B0604020104020204" pitchFamily="34" charset="0"/>
              </a:rPr>
              <a:t>Blended</a:t>
            </a:r>
            <a:r>
              <a:rPr lang="nl-NL" sz="6000" dirty="0">
                <a:latin typeface="Abadi" panose="020B0604020104020204" pitchFamily="34" charset="0"/>
              </a:rPr>
              <a:t> Learning? </a:t>
            </a:r>
          </a:p>
        </p:txBody>
      </p:sp>
    </p:spTree>
    <p:extLst>
      <p:ext uri="{BB962C8B-B14F-4D97-AF65-F5344CB8AC3E}">
        <p14:creationId xmlns:p14="http://schemas.microsoft.com/office/powerpoint/2010/main" val="4194507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DFD81ED-BD2C-DE4D-A4F9-27185604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014" y="406400"/>
            <a:ext cx="3956936" cy="378974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EB116C0-EE37-3E46-BF96-19332B41AE90}"/>
              </a:ext>
            </a:extLst>
          </p:cNvPr>
          <p:cNvSpPr txBox="1"/>
          <p:nvPr/>
        </p:nvSpPr>
        <p:spPr>
          <a:xfrm>
            <a:off x="531628" y="1041991"/>
            <a:ext cx="4471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400" dirty="0">
                <a:latin typeface="Abadi" panose="020B0604020104020204" pitchFamily="34" charset="0"/>
              </a:rPr>
              <a:t>EVALUATIE:</a:t>
            </a:r>
          </a:p>
          <a:p>
            <a:pPr algn="r"/>
            <a:r>
              <a:rPr lang="nl-NL" sz="2400" dirty="0">
                <a:latin typeface="Abadi" panose="020B0604020104020204" pitchFamily="34" charset="0"/>
              </a:rPr>
              <a:t>Log nog één keer in </a:t>
            </a:r>
          </a:p>
          <a:p>
            <a:pPr algn="r"/>
            <a:r>
              <a:rPr lang="nl-NL" sz="2400" dirty="0">
                <a:latin typeface="Abadi" panose="020B0604020104020204" pitchFamily="34" charset="0"/>
              </a:rPr>
              <a:t>en beantwoord </a:t>
            </a:r>
          </a:p>
          <a:p>
            <a:pPr algn="r"/>
            <a:r>
              <a:rPr lang="nl-NL" sz="2400" dirty="0">
                <a:latin typeface="Abadi" panose="020B0604020104020204" pitchFamily="34" charset="0"/>
              </a:rPr>
              <a:t>de vragen over de workshop  BL</a:t>
            </a:r>
          </a:p>
        </p:txBody>
      </p:sp>
    </p:spTree>
    <p:extLst>
      <p:ext uri="{BB962C8B-B14F-4D97-AF65-F5344CB8AC3E}">
        <p14:creationId xmlns:p14="http://schemas.microsoft.com/office/powerpoint/2010/main" val="3253905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hé Thuis">
            <a:hlinkClick r:id="rId3"/>
            <a:extLst>
              <a:ext uri="{FF2B5EF4-FFF2-40B4-BE49-F238E27FC236}">
                <a16:creationId xmlns:a16="http://schemas.microsoft.com/office/drawing/2014/main" id="{51C9FE92-E708-4242-B7BB-197AC0A10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0" y="782138"/>
            <a:ext cx="3722762" cy="52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27101A1-1C71-EF47-8A47-E6BC44A6FEF9}"/>
              </a:ext>
            </a:extLst>
          </p:cNvPr>
          <p:cNvSpPr txBox="1"/>
          <p:nvPr/>
        </p:nvSpPr>
        <p:spPr>
          <a:xfrm>
            <a:off x="6209440" y="5033463"/>
            <a:ext cx="4480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badi" panose="020B0604020104020204" pitchFamily="34" charset="0"/>
              </a:rPr>
              <a:t>Bedankt voor de aandacht</a:t>
            </a:r>
            <a:r>
              <a:rPr lang="nl-NL" sz="2000" dirty="0">
                <a:latin typeface="Abadi" panose="020B0604020104020204" pitchFamily="34" charset="0"/>
              </a:rPr>
              <a:t>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2DF639-5F94-F742-84D4-F8F10DFF2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87380" y="155633"/>
            <a:ext cx="6564259" cy="435920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55593C0-016E-7545-AE7C-614D67A69933}"/>
              </a:ext>
            </a:extLst>
          </p:cNvPr>
          <p:cNvSpPr txBox="1"/>
          <p:nvPr/>
        </p:nvSpPr>
        <p:spPr>
          <a:xfrm>
            <a:off x="7187609" y="5705975"/>
            <a:ext cx="2083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Fijne feestdagen</a:t>
            </a:r>
          </a:p>
        </p:txBody>
      </p:sp>
    </p:spTree>
    <p:extLst>
      <p:ext uri="{BB962C8B-B14F-4D97-AF65-F5344CB8AC3E}">
        <p14:creationId xmlns:p14="http://schemas.microsoft.com/office/powerpoint/2010/main" val="389393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0" name="Freeform: Shape 4129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2" name="Freeform: Shape 4131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4" name="Oval 4133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6" name="Freeform: Shape 4135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38" name="Freeform: Shape 4137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0" name="Freeform: Shape 4139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8" name="Picture 12" descr="Windesheim - FactCards">
            <a:extLst>
              <a:ext uri="{FF2B5EF4-FFF2-40B4-BE49-F238E27FC236}">
                <a16:creationId xmlns:a16="http://schemas.microsoft.com/office/drawing/2014/main" id="{373EEFD9-0068-D848-93A6-44E9D0C3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705" y="1287991"/>
            <a:ext cx="3217333" cy="15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WOUTER JANMAAT | Welkom bij DELTA!">
            <a:extLst>
              <a:ext uri="{FF2B5EF4-FFF2-40B4-BE49-F238E27FC236}">
                <a16:creationId xmlns:a16="http://schemas.microsoft.com/office/drawing/2014/main" id="{8F59C6ED-0DF6-B54B-885A-E3F2384D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556" y="-10428"/>
            <a:ext cx="6671627" cy="80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KON - TV en Radio DataBase">
            <a:extLst>
              <a:ext uri="{FF2B5EF4-FFF2-40B4-BE49-F238E27FC236}">
                <a16:creationId xmlns:a16="http://schemas.microsoft.com/office/drawing/2014/main" id="{FFF694AA-1BAA-9644-8B05-B9678BAC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5795" y="3019676"/>
            <a:ext cx="2522219" cy="20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2" name="Freeform: Shape 4141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44" name="Freeform: Shape 4143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2" name="Picture 6" descr="KRO-NCRV">
            <a:extLst>
              <a:ext uri="{FF2B5EF4-FFF2-40B4-BE49-F238E27FC236}">
                <a16:creationId xmlns:a16="http://schemas.microsoft.com/office/drawing/2014/main" id="{30A61BE5-8DE0-9E41-974C-DEE6D062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9059828" y="884508"/>
            <a:ext cx="2706938" cy="6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NOS - WikiWoordenboek">
            <a:extLst>
              <a:ext uri="{FF2B5EF4-FFF2-40B4-BE49-F238E27FC236}">
                <a16:creationId xmlns:a16="http://schemas.microsoft.com/office/drawing/2014/main" id="{874DBC60-44FA-4847-BDFB-751CA84B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1287095" y="5309602"/>
            <a:ext cx="1932019" cy="67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ogeschool van Amsterdam: slimme oplossing ter verbetering aanmeldprocedure  nieuwe studenten - inQdo">
            <a:extLst>
              <a:ext uri="{FF2B5EF4-FFF2-40B4-BE49-F238E27FC236}">
                <a16:creationId xmlns:a16="http://schemas.microsoft.com/office/drawing/2014/main" id="{3B399794-2916-A44A-AFB3-0E3215F1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8100299" y="3429000"/>
            <a:ext cx="4206182" cy="14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orporate logo rood | Corporate logobestanden RUG | Rijksuniversiteit  Groningen">
            <a:extLst>
              <a:ext uri="{FF2B5EF4-FFF2-40B4-BE49-F238E27FC236}">
                <a16:creationId xmlns:a16="http://schemas.microsoft.com/office/drawing/2014/main" id="{37A52CF6-AA9E-B14C-8BF2-E13FE5B1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646" y="5186806"/>
            <a:ext cx="1919196" cy="12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anner - Danner Sticker Danner Logo">
            <a:extLst>
              <a:ext uri="{FF2B5EF4-FFF2-40B4-BE49-F238E27FC236}">
                <a16:creationId xmlns:a16="http://schemas.microsoft.com/office/drawing/2014/main" id="{9CB8EFD9-D356-5949-A9FA-F226847B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31" y="842094"/>
            <a:ext cx="1175858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Danner &amp; Danner Taalschool | Hilversum">
            <a:extLst>
              <a:ext uri="{FF2B5EF4-FFF2-40B4-BE49-F238E27FC236}">
                <a16:creationId xmlns:a16="http://schemas.microsoft.com/office/drawing/2014/main" id="{AD92401F-0EB3-8C4D-B849-712643D2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92" y="5244022"/>
            <a:ext cx="1390817" cy="139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Kenmerk - TV en Radio DataBase">
            <a:extLst>
              <a:ext uri="{FF2B5EF4-FFF2-40B4-BE49-F238E27FC236}">
                <a16:creationId xmlns:a16="http://schemas.microsoft.com/office/drawing/2014/main" id="{89A8F671-3A25-264D-ADC6-6F5FCAD9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89" y="4542928"/>
            <a:ext cx="1722436" cy="137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Radio logo | Premium Vector">
            <a:extLst>
              <a:ext uri="{FF2B5EF4-FFF2-40B4-BE49-F238E27FC236}">
                <a16:creationId xmlns:a16="http://schemas.microsoft.com/office/drawing/2014/main" id="{F04D0EEE-E160-FA4C-A6C3-FF3ACA62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6" y="201245"/>
            <a:ext cx="1713941" cy="170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Tv Logo Vector Art, Icons, and Graphics for Free Download">
            <a:extLst>
              <a:ext uri="{FF2B5EF4-FFF2-40B4-BE49-F238E27FC236}">
                <a16:creationId xmlns:a16="http://schemas.microsoft.com/office/drawing/2014/main" id="{194D934C-899A-FF40-986C-37514192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82" y="541389"/>
            <a:ext cx="888634" cy="88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Mediacentrum Windesheim | Facebook">
            <a:extLst>
              <a:ext uri="{FF2B5EF4-FFF2-40B4-BE49-F238E27FC236}">
                <a16:creationId xmlns:a16="http://schemas.microsoft.com/office/drawing/2014/main" id="{10B81329-F0DD-1D4C-B31E-65B66B5AF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2" y="2866280"/>
            <a:ext cx="1568699" cy="15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A84E95E9-C4FA-5A4B-9973-9491F81C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28" y="2962387"/>
            <a:ext cx="2027755" cy="6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5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AE15C90-D4A9-CC45-895E-96DFF4B83337}"/>
              </a:ext>
            </a:extLst>
          </p:cNvPr>
          <p:cNvSpPr txBox="1"/>
          <p:nvPr/>
        </p:nvSpPr>
        <p:spPr>
          <a:xfrm>
            <a:off x="513907" y="0"/>
            <a:ext cx="1116418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Abadi" panose="020F0502020204030204" pitchFamily="34" charset="0"/>
                <a:cs typeface="Abadi" panose="020F0502020204030204" pitchFamily="34" charset="0"/>
              </a:rPr>
              <a:t>		</a:t>
            </a:r>
            <a:r>
              <a:rPr lang="nl-NL" sz="4400" dirty="0" err="1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Roadmap</a:t>
            </a:r>
            <a:r>
              <a:rPr lang="nl-NL" sz="4400" dirty="0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 </a:t>
            </a:r>
            <a:r>
              <a:rPr lang="nl-NL" sz="4400" dirty="0" err="1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to</a:t>
            </a:r>
            <a:r>
              <a:rPr lang="nl-NL" sz="4400" dirty="0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 </a:t>
            </a:r>
            <a:r>
              <a:rPr lang="nl-NL" sz="4400" dirty="0" err="1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Blended</a:t>
            </a:r>
            <a:r>
              <a:rPr lang="nl-NL" sz="4400" dirty="0">
                <a:solidFill>
                  <a:schemeClr val="accent1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 Learning…</a:t>
            </a:r>
          </a:p>
          <a:p>
            <a:endParaRPr lang="nl-NL" sz="2400" dirty="0">
              <a:latin typeface="Abadi" panose="020F0502020204030204" pitchFamily="34" charset="0"/>
              <a:cs typeface="Abad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14.30 uur		Wat stel je je voor bij B.L.?</a:t>
            </a:r>
          </a:p>
          <a:p>
            <a:pPr lvl="8"/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	De wet</a:t>
            </a:r>
          </a:p>
          <a:p>
            <a:pPr lvl="8"/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	De definitie/ de uitwerking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De tools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 	15.00 uur 		Een praktijkgids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De verdieping (duo’s op sheets)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Plenair bespreking sheets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- 	16.00 uur			Je eigen materiaal ontwikkelen</a:t>
            </a:r>
          </a:p>
          <a:p>
            <a:r>
              <a:rPr lang="nl-NL" sz="3200" dirty="0">
                <a:latin typeface="Abadi" panose="020F0502020204030204" pitchFamily="34" charset="0"/>
                <a:cs typeface="Abadi" panose="020F0502020204030204" pitchFamily="34" charset="0"/>
              </a:rPr>
              <a:t>								-	Een podcast of een </a:t>
            </a:r>
            <a:r>
              <a:rPr lang="nl-NL" sz="3200" dirty="0" err="1">
                <a:latin typeface="Abadi" panose="020F0502020204030204" pitchFamily="34" charset="0"/>
                <a:cs typeface="Abadi" panose="020F0502020204030204" pitchFamily="34" charset="0"/>
              </a:rPr>
              <a:t>kenninsclip</a:t>
            </a:r>
            <a:endParaRPr lang="nl-NL" sz="3200" dirty="0">
              <a:latin typeface="Abadi" panose="020F0502020204030204" pitchFamily="34" charset="0"/>
              <a:cs typeface="Abadi" panose="020F0502020204030204" pitchFamily="34" charset="0"/>
            </a:endParaRPr>
          </a:p>
          <a:p>
            <a:endParaRPr lang="nl-NL" dirty="0"/>
          </a:p>
          <a:p>
            <a:r>
              <a:rPr lang="nl-NL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Klaar om 16.20 uur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117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D2AD5-471C-7546-89EE-344A6F4D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Whats</a:t>
            </a:r>
            <a:r>
              <a:rPr lang="nl-NL" dirty="0"/>
              <a:t> in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me?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2F86E9-1C7F-3747-BFE5-372C1C3CDB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>
                <a:latin typeface="Abadi" panose="020B0604020104020204" pitchFamily="34" charset="0"/>
              </a:rPr>
              <a:t>Wat betekent </a:t>
            </a:r>
            <a:r>
              <a:rPr lang="nl-NL" dirty="0" err="1">
                <a:latin typeface="Abadi" panose="020B0604020104020204" pitchFamily="34" charset="0"/>
              </a:rPr>
              <a:t>blended</a:t>
            </a:r>
            <a:r>
              <a:rPr lang="nl-NL" dirty="0">
                <a:latin typeface="Abadi" panose="020B0604020104020204" pitchFamily="34" charset="0"/>
              </a:rPr>
              <a:t> </a:t>
            </a:r>
            <a:r>
              <a:rPr lang="nl-NL" dirty="0" err="1">
                <a:latin typeface="Abadi" panose="020B0604020104020204" pitchFamily="34" charset="0"/>
              </a:rPr>
              <a:t>learning</a:t>
            </a:r>
            <a:r>
              <a:rPr lang="nl-NL" dirty="0">
                <a:latin typeface="Abadi" panose="020B0604020104020204" pitchFamily="34" charset="0"/>
              </a:rPr>
              <a:t> voor jou?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E04FFC1-8B04-344E-A726-D7738580EB37}"/>
              </a:ext>
            </a:extLst>
          </p:cNvPr>
          <p:cNvSpPr txBox="1"/>
          <p:nvPr/>
        </p:nvSpPr>
        <p:spPr>
          <a:xfrm>
            <a:off x="3636818" y="3740727"/>
            <a:ext cx="270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badi" panose="020B0604020104020204" pitchFamily="34" charset="0"/>
              </a:rPr>
              <a:t>We maken een </a:t>
            </a:r>
            <a:r>
              <a:rPr lang="nl-NL" dirty="0" err="1">
                <a:latin typeface="Abadi" panose="020B0604020104020204" pitchFamily="34" charset="0"/>
              </a:rPr>
              <a:t>wordcloud</a:t>
            </a:r>
            <a:endParaRPr lang="nl-NL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8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075E608-0333-F740-90AC-01347F93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723900"/>
            <a:ext cx="5435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3763D97-5B55-2041-B581-C0FFD1BF6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10" y="321012"/>
            <a:ext cx="8406050" cy="498058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3148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DE8A273-3929-6F42-889E-C55ADAE2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33" y="688712"/>
            <a:ext cx="8661400" cy="54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6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E39B3D1-A11B-A340-B5A1-14E93039F321}"/>
              </a:ext>
            </a:extLst>
          </p:cNvPr>
          <p:cNvSpPr txBox="1"/>
          <p:nvPr/>
        </p:nvSpPr>
        <p:spPr>
          <a:xfrm>
            <a:off x="1558636" y="2784764"/>
            <a:ext cx="829194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latin typeface="Abadi" panose="020B0604020104020204" pitchFamily="34" charset="0"/>
              </a:rPr>
              <a:t>1-Een mix van ontwikkel methoden</a:t>
            </a:r>
          </a:p>
          <a:p>
            <a:pPr algn="ctr"/>
            <a:r>
              <a:rPr lang="nl-NL" sz="3600" dirty="0">
                <a:latin typeface="Abadi" panose="020B0604020104020204" pitchFamily="34" charset="0"/>
              </a:rPr>
              <a:t>2- Een combinatie van didactische strategieën</a:t>
            </a:r>
          </a:p>
          <a:p>
            <a:pPr algn="ctr"/>
            <a:r>
              <a:rPr lang="nl-NL" sz="3600" dirty="0">
                <a:latin typeface="Abadi" panose="020B0604020104020204" pitchFamily="34" charset="0"/>
              </a:rPr>
              <a:t>3- Een combinatie van synchroon en </a:t>
            </a:r>
          </a:p>
          <a:p>
            <a:pPr algn="ctr"/>
            <a:r>
              <a:rPr lang="nl-NL" sz="3600" dirty="0" err="1">
                <a:latin typeface="Abadi" panose="020B0604020104020204" pitchFamily="34" charset="0"/>
              </a:rPr>
              <a:t>a-synchroon</a:t>
            </a:r>
            <a:r>
              <a:rPr lang="nl-NL" sz="3600" dirty="0">
                <a:latin typeface="Abadi" panose="020B0604020104020204" pitchFamily="34" charset="0"/>
              </a:rPr>
              <a:t> leren</a:t>
            </a:r>
          </a:p>
          <a:p>
            <a:endParaRPr lang="nl-NL" sz="32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AEF82E5-A82F-454E-84F3-4DF60ACA67DB}"/>
              </a:ext>
            </a:extLst>
          </p:cNvPr>
          <p:cNvSpPr txBox="1"/>
          <p:nvPr/>
        </p:nvSpPr>
        <p:spPr>
          <a:xfrm>
            <a:off x="2244437" y="789709"/>
            <a:ext cx="71378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latin typeface="Abadi" panose="020B0604020104020204" pitchFamily="34" charset="0"/>
              </a:rPr>
              <a:t>Wat is </a:t>
            </a:r>
            <a:r>
              <a:rPr lang="nl-NL" sz="3600" dirty="0" err="1">
                <a:latin typeface="Abadi" panose="020B0604020104020204" pitchFamily="34" charset="0"/>
              </a:rPr>
              <a:t>Blended</a:t>
            </a:r>
            <a:r>
              <a:rPr lang="nl-NL" sz="3600" dirty="0">
                <a:latin typeface="Abadi" panose="020B0604020104020204" pitchFamily="34" charset="0"/>
              </a:rPr>
              <a:t> </a:t>
            </a:r>
            <a:r>
              <a:rPr lang="nl-NL" sz="3600" dirty="0" err="1">
                <a:latin typeface="Abadi" panose="020B0604020104020204" pitchFamily="34" charset="0"/>
              </a:rPr>
              <a:t>learning</a:t>
            </a:r>
            <a:endParaRPr lang="nl-NL" sz="3600" dirty="0">
              <a:latin typeface="Abadi" panose="020B0604020104020204" pitchFamily="34" charset="0"/>
            </a:endParaRPr>
          </a:p>
          <a:p>
            <a:pPr algn="ctr"/>
            <a:endParaRPr lang="nl-NL" sz="3600" dirty="0">
              <a:latin typeface="Abadi" panose="020B0604020104020204" pitchFamily="34" charset="0"/>
            </a:endParaRPr>
          </a:p>
          <a:p>
            <a:pPr algn="ctr"/>
            <a:r>
              <a:rPr lang="nl-NL" sz="2000" dirty="0">
                <a:latin typeface="Abadi" panose="020B0604020104020204" pitchFamily="34" charset="0"/>
              </a:rPr>
              <a:t>Op zoek naar een definitie:</a:t>
            </a:r>
          </a:p>
          <a:p>
            <a:pPr algn="ctr"/>
            <a:endParaRPr lang="nl-NL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elangrijke gebeurtenis">
  <a:themeElements>
    <a:clrScheme name="Belangrijke gebeurtenis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Belangrijke gebeurtenis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langrijke gebeurtenis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11920</TotalTime>
  <Words>622</Words>
  <Application>Microsoft Macintosh PowerPoint</Application>
  <PresentationFormat>Breedbeeld</PresentationFormat>
  <Paragraphs>67</Paragraphs>
  <Slides>21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31" baseType="lpstr">
      <vt:lpstr>Abadi</vt:lpstr>
      <vt:lpstr>Abadi MT Condensed Light</vt:lpstr>
      <vt:lpstr>Arial</vt:lpstr>
      <vt:lpstr>Calibri</vt:lpstr>
      <vt:lpstr>Euclid Circular B</vt:lpstr>
      <vt:lpstr>Helvetica Neue</vt:lpstr>
      <vt:lpstr>Impact</vt:lpstr>
      <vt:lpstr>inherit</vt:lpstr>
      <vt:lpstr>Montserrat</vt:lpstr>
      <vt:lpstr>Belangrijke gebeurtenis</vt:lpstr>
      <vt:lpstr>Blended learning</vt:lpstr>
      <vt:lpstr>PowerPoint-presentatie</vt:lpstr>
      <vt:lpstr>PowerPoint-presentatie</vt:lpstr>
      <vt:lpstr>PowerPoint-presentatie</vt:lpstr>
      <vt:lpstr>Whats in it for me?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Deze ken je vast wel…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Blended learning</dc:title>
  <dc:creator>Thed Brans</dc:creator>
  <cp:lastModifiedBy>Thed Brans</cp:lastModifiedBy>
  <cp:revision>8</cp:revision>
  <dcterms:created xsi:type="dcterms:W3CDTF">2022-12-12T12:14:18Z</dcterms:created>
  <dcterms:modified xsi:type="dcterms:W3CDTF">2022-12-20T19:57:36Z</dcterms:modified>
</cp:coreProperties>
</file>